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610" r:id="rId1"/>
  </p:sldMasterIdLst>
  <p:notesMasterIdLst>
    <p:notesMasterId r:id="rId21"/>
  </p:notesMasterIdLst>
  <p:sldIdLst>
    <p:sldId id="257" r:id="rId2"/>
    <p:sldId id="258" r:id="rId3"/>
    <p:sldId id="259" r:id="rId4"/>
    <p:sldId id="269" r:id="rId5"/>
    <p:sldId id="270" r:id="rId6"/>
    <p:sldId id="271" r:id="rId7"/>
    <p:sldId id="260" r:id="rId8"/>
    <p:sldId id="263" r:id="rId9"/>
    <p:sldId id="264" r:id="rId10"/>
    <p:sldId id="265" r:id="rId11"/>
    <p:sldId id="266" r:id="rId12"/>
    <p:sldId id="267" r:id="rId13"/>
    <p:sldId id="261" r:id="rId14"/>
    <p:sldId id="277" r:id="rId15"/>
    <p:sldId id="273" r:id="rId16"/>
    <p:sldId id="276" r:id="rId17"/>
    <p:sldId id="262" r:id="rId18"/>
    <p:sldId id="274" r:id="rId19"/>
    <p:sldId id="268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275"/>
    <p:restoredTop sz="80756"/>
  </p:normalViewPr>
  <p:slideViewPr>
    <p:cSldViewPr snapToGrid="0" snapToObjects="1">
      <p:cViewPr>
        <p:scale>
          <a:sx n="66" d="100"/>
          <a:sy n="66" d="100"/>
        </p:scale>
        <p:origin x="1664" y="472"/>
      </p:cViewPr>
      <p:guideLst/>
    </p:cSldViewPr>
  </p:slideViewPr>
  <p:notesTextViewPr>
    <p:cViewPr>
      <p:scale>
        <a:sx n="95" d="100"/>
        <a:sy n="95" d="100"/>
      </p:scale>
      <p:origin x="0" y="-8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AC5A5B-2529-D347-8263-B0AE99C64080}" type="datetimeFigureOut">
              <a:rPr lang="en-US" smtClean="0"/>
              <a:t>11/7/18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3FE771-33C7-DF49-951A-3C14160AF7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558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Throughout</a:t>
            </a:r>
            <a:r>
              <a:rPr lang="en-US" baseline="0" dirty="0"/>
              <a:t> my time here at NASA, I got to work with the IT team imaging computers and setting up secure flash drives.</a:t>
            </a:r>
          </a:p>
          <a:p>
            <a:r>
              <a:rPr lang="en-US" baseline="0" dirty="0"/>
              <a:t>I got to worked with the development team creating the GOES App Status Portal. </a:t>
            </a:r>
          </a:p>
          <a:p>
            <a:r>
              <a:rPr lang="en-US" baseline="0" dirty="0"/>
              <a:t>I also was apart of the coop Weather Station side project building the Website. </a:t>
            </a:r>
          </a:p>
          <a:p>
            <a:r>
              <a:rPr lang="en-US" baseline="0" dirty="0"/>
              <a:t>I got a lot of exposure developing programs for the Arduino and Raspberry Pi.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3FE771-33C7-DF49-951A-3C14160AF7A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3827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Each month folder is divided into each</a:t>
            </a:r>
            <a:r>
              <a:rPr lang="en-US" baseline="0" dirty="0"/>
              <a:t> </a:t>
            </a:r>
            <a:r>
              <a:rPr lang="en-US" dirty="0"/>
              <a:t>day.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3FE771-33C7-DF49-951A-3C14160AF7A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506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 inside the day</a:t>
            </a:r>
            <a:r>
              <a:rPr lang="en-US" baseline="0" dirty="0"/>
              <a:t> text file holds the weather data.</a:t>
            </a:r>
          </a:p>
          <a:p>
            <a:r>
              <a:rPr lang="en-US" baseline="0" dirty="0"/>
              <a:t>As you can see, weather data is collected every 10 minutes and appended into the text file.</a:t>
            </a:r>
          </a:p>
          <a:p>
            <a:r>
              <a:rPr lang="en-US" baseline="0" dirty="0"/>
              <a:t>The first line for example was March 10</a:t>
            </a:r>
            <a:r>
              <a:rPr lang="en-US" baseline="30000" dirty="0"/>
              <a:t>th</a:t>
            </a:r>
            <a:r>
              <a:rPr lang="en-US" baseline="0" dirty="0"/>
              <a:t>, 2017 12:00am EST. with temperature of…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3FE771-33C7-DF49-951A-3C14160AF7A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289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test file data is then projected</a:t>
            </a:r>
            <a:r>
              <a:rPr lang="en-US" baseline="0" dirty="0"/>
              <a:t> on the weather station webpage</a:t>
            </a:r>
          </a:p>
          <a:p>
            <a:r>
              <a:rPr lang="en-US" baseline="0" dirty="0"/>
              <a:t>When the user clicks the lightning icon, it directs the user to a statistical page of the lightning detector that is located upsides.</a:t>
            </a:r>
          </a:p>
          <a:p>
            <a:r>
              <a:rPr lang="en-US" baseline="0" dirty="0"/>
              <a:t>On this page has information regarding lightning stroke count, signal count, etc.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3FE771-33C7-DF49-951A-3C14160AF7A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3875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test file data is then projected</a:t>
            </a:r>
            <a:r>
              <a:rPr lang="en-US" baseline="0" dirty="0"/>
              <a:t> on the weather station webpage</a:t>
            </a:r>
          </a:p>
          <a:p>
            <a:r>
              <a:rPr lang="en-US" baseline="0" dirty="0"/>
              <a:t>When the user clicks the lightning icon, it directs the user to a statistical page of the lightning detector that is located upsides.</a:t>
            </a:r>
          </a:p>
          <a:p>
            <a:r>
              <a:rPr lang="en-US" baseline="0" dirty="0"/>
              <a:t>On this page has information regarding lightning stroke count, signal count, etc.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3FE771-33C7-DF49-951A-3C14160AF7A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4728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3FE771-33C7-DF49-951A-3C14160AF7A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45432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the user clicks the Forecast button, it sends an</a:t>
            </a:r>
            <a:r>
              <a:rPr lang="en-US" baseline="0" dirty="0"/>
              <a:t> API request to Wunderground and returns JSON data. </a:t>
            </a:r>
          </a:p>
          <a:p>
            <a:r>
              <a:rPr lang="en-US" baseline="0" dirty="0"/>
              <a:t>I extract out the weather icon, temp high, temp low, and forecast description.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3FE771-33C7-DF49-951A-3C14160AF7A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96299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I’ve spent a great amount of time testing</a:t>
            </a:r>
            <a:r>
              <a:rPr lang="en-US" baseline="0" dirty="0"/>
              <a:t> each independent sensor trying to</a:t>
            </a:r>
            <a:r>
              <a:rPr lang="en-US" dirty="0"/>
              <a:t> get consistent</a:t>
            </a:r>
            <a:r>
              <a:rPr lang="en-US" baseline="0" dirty="0"/>
              <a:t> data.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Monitor and compare my readings with other stations near by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 approved device on NASA network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you ever</a:t>
            </a: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connected to the guest network, you would know that your device would get kicked offline after 7 days or so and makes you re-submit a form to gain access again.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is a huge problem because someone would have to go upstairs every week and submit the form just to make it operational.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So, I developed a python program in which every time the Pi gets kicked offline it automatically fills out the guest network form and submits it to re-connect. 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Pi cannot have a static IP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which means</a:t>
            </a: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it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changes over time. Created a python program that sends an automated message to recipients of the new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ip</a:t>
            </a:r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address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3FE771-33C7-DF49-951A-3C14160AF7A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27042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a time-based job scheduler in Unix-like computer operating systems.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3FE771-33C7-DF49-951A-3C14160AF7A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022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GOES App Status Portal is basically a</a:t>
            </a:r>
            <a:r>
              <a:rPr lang="en-US" baseline="0" dirty="0"/>
              <a:t> webpage that </a:t>
            </a:r>
            <a:r>
              <a:rPr lang="en-US" dirty="0"/>
              <a:t>provides a real-time view of the performance and uptime of our GOES applications and services. </a:t>
            </a:r>
          </a:p>
          <a:p>
            <a:r>
              <a:rPr lang="en-US" dirty="0"/>
              <a:t>I wanted to </a:t>
            </a:r>
            <a:r>
              <a:rPr lang="en-US" baseline="0" dirty="0"/>
              <a:t>supply GOES users with an easy accessible tool to view the status of all applications.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3FE771-33C7-DF49-951A-3C14160AF7A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9811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the user first hit the portal,</a:t>
            </a:r>
            <a:r>
              <a:rPr lang="en-US" baseline="0" dirty="0"/>
              <a:t> </a:t>
            </a:r>
            <a:r>
              <a:rPr lang="en-US" dirty="0"/>
              <a:t>they</a:t>
            </a:r>
            <a:r>
              <a:rPr lang="en-US" baseline="0" dirty="0"/>
              <a:t> </a:t>
            </a:r>
            <a:r>
              <a:rPr lang="en-US" dirty="0"/>
              <a:t>will be directed toward the system status</a:t>
            </a:r>
            <a:r>
              <a:rPr lang="en-US" baseline="0" dirty="0"/>
              <a:t> homepage</a:t>
            </a:r>
            <a:endParaRPr lang="en-US" dirty="0"/>
          </a:p>
          <a:p>
            <a:r>
              <a:rPr lang="en-US" dirty="0"/>
              <a:t>The page tells the user a brief</a:t>
            </a:r>
            <a:r>
              <a:rPr lang="en-US" baseline="0" dirty="0"/>
              <a:t> description of what the tool is and to bookmark this page </a:t>
            </a:r>
            <a:r>
              <a:rPr lang="en-US" dirty="0"/>
              <a:t>incase they</a:t>
            </a:r>
            <a:r>
              <a:rPr lang="en-US" baseline="0" dirty="0"/>
              <a:t> have trouble accessing a certain application.</a:t>
            </a:r>
          </a:p>
          <a:p>
            <a:r>
              <a:rPr lang="en-US" baseline="0" dirty="0"/>
              <a:t>In the middle of the page there is a table called Application Status, which lists each application name and also soon to be status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After few seconds</a:t>
            </a:r>
            <a:r>
              <a:rPr lang="en-US" baseline="0" dirty="0"/>
              <a:t>, the Loading animation for each application will get updated to its current status.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3FE771-33C7-DF49-951A-3C14160AF7A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1156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The status of each application will refresh automatically every 10 seconds without having to reload the page.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This is done so by a JavaScript ajax call that executes a python script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Each a</a:t>
            </a:r>
            <a:r>
              <a:rPr lang="en-US" dirty="0"/>
              <a:t>pplication can be clicked and broken down into individual tests detailing the status of all critical parts of</a:t>
            </a:r>
            <a:r>
              <a:rPr lang="en-US" baseline="0" dirty="0"/>
              <a:t> the application</a:t>
            </a:r>
            <a:r>
              <a:rPr lang="en-US" dirty="0"/>
              <a:t>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Future</a:t>
            </a:r>
            <a:r>
              <a:rPr lang="en-US" baseline="0" dirty="0"/>
              <a:t> work ideas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3FE771-33C7-DF49-951A-3C14160AF7A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1807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the user is on the page, there is a python program that is being executed</a:t>
            </a:r>
            <a:r>
              <a:rPr lang="en-US" baseline="0" dirty="0"/>
              <a:t> in the background</a:t>
            </a:r>
            <a:endParaRPr lang="en-US" dirty="0"/>
          </a:p>
          <a:p>
            <a:r>
              <a:rPr lang="en-US" dirty="0"/>
              <a:t>Here is a demonstration</a:t>
            </a:r>
            <a:r>
              <a:rPr lang="en-US" baseline="0" dirty="0"/>
              <a:t> of how it works to determine whether an application is online or offline.</a:t>
            </a:r>
          </a:p>
          <a:p>
            <a:r>
              <a:rPr lang="en-US" baseline="0" dirty="0"/>
              <a:t>To protect sensitive information that’s on the server</a:t>
            </a:r>
          </a:p>
          <a:p>
            <a:endParaRPr lang="en-US" baseline="0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3FE771-33C7-DF49-951A-3C14160AF7A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0739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Weather Station Website is hosted on two different web servers:</a:t>
            </a:r>
          </a:p>
          <a:p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first is hosted locally on the raspberry pi using an Apache server.</a:t>
            </a:r>
          </a:p>
          <a:p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server can be viewed only to users on the NASA network.</a:t>
            </a:r>
          </a:p>
          <a:p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second server is hosted globally on the internet on Dennis Chester’s GOES Project Science Webpage. </a:t>
            </a:r>
          </a:p>
          <a:p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Dennis basically pulls the data from the Raspberry Pi’s URL and saves it to his server so it can be viewed by the public.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B4A863-443E-6245-AF19-85D8B2A209C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1202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 the sensors in the weather station are wired</a:t>
            </a: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the Arduino board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B4A863-443E-6245-AF19-85D8B2A209C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9439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 Raspberry Pi is going to serve as a mini, open-source Linux computer hosting the weather station website on NASA’s guest network</a:t>
            </a:r>
          </a:p>
          <a:p>
            <a:r>
              <a:rPr lang="en-US" dirty="0"/>
              <a:t>The</a:t>
            </a:r>
            <a:r>
              <a:rPr lang="en-US" baseline="0" dirty="0"/>
              <a:t> n</a:t>
            </a:r>
            <a:r>
              <a:rPr lang="en-US" dirty="0"/>
              <a:t>ext step would be to hook up the Arduino</a:t>
            </a:r>
            <a:r>
              <a:rPr lang="en-US" baseline="0" dirty="0"/>
              <a:t> with the Raspberry pi by USB Connection and then interface the two by Serial Communication. </a:t>
            </a:r>
          </a:p>
          <a:p>
            <a:endParaRPr lang="en-US" baseline="0" dirty="0"/>
          </a:p>
          <a:p>
            <a:r>
              <a:rPr lang="en-US" baseline="0" dirty="0"/>
              <a:t>Serial communication port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3FE771-33C7-DF49-951A-3C14160AF7A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3445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the program is reading</a:t>
            </a:r>
            <a:r>
              <a:rPr lang="en-US" baseline="0" dirty="0"/>
              <a:t> and collecting data, it is being stored in the Weather Readings folder based on date.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3FE771-33C7-DF49-951A-3C14160AF7A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135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0ABA0-9E3D-9340-A4B6-C47C434A2612}" type="datetimeFigureOut">
              <a:rPr lang="en-US" smtClean="0"/>
              <a:t>11/7/18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D86C9-69BA-A942-A374-889CB30549C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0ABA0-9E3D-9340-A4B6-C47C434A2612}" type="datetimeFigureOut">
              <a:rPr lang="en-US" smtClean="0"/>
              <a:t>11/7/18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D86C9-69BA-A942-A374-889CB30549C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0ABA0-9E3D-9340-A4B6-C47C434A2612}" type="datetimeFigureOut">
              <a:rPr lang="en-US" smtClean="0"/>
              <a:t>11/7/18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D86C9-69BA-A942-A374-889CB30549C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0ABA0-9E3D-9340-A4B6-C47C434A2612}" type="datetimeFigureOut">
              <a:rPr lang="en-US" smtClean="0"/>
              <a:t>11/7/18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D86C9-69BA-A942-A374-889CB30549C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0ABA0-9E3D-9340-A4B6-C47C434A2612}" type="datetimeFigureOut">
              <a:rPr lang="en-US" smtClean="0"/>
              <a:t>11/7/18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D86C9-69BA-A942-A374-889CB30549C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0ABA0-9E3D-9340-A4B6-C47C434A2612}" type="datetimeFigureOut">
              <a:rPr lang="en-US" smtClean="0"/>
              <a:t>11/7/18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D86C9-69BA-A942-A374-889CB30549C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0ABA0-9E3D-9340-A4B6-C47C434A2612}" type="datetimeFigureOut">
              <a:rPr lang="en-US" smtClean="0"/>
              <a:t>11/7/18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D86C9-69BA-A942-A374-889CB30549C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0ABA0-9E3D-9340-A4B6-C47C434A2612}" type="datetimeFigureOut">
              <a:rPr lang="en-US" smtClean="0"/>
              <a:t>11/7/18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D86C9-69BA-A942-A374-889CB30549C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0ABA0-9E3D-9340-A4B6-C47C434A2612}" type="datetimeFigureOut">
              <a:rPr lang="en-US" smtClean="0"/>
              <a:t>11/7/18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D86C9-69BA-A942-A374-889CB30549C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0ABA0-9E3D-9340-A4B6-C47C434A2612}" type="datetimeFigureOut">
              <a:rPr lang="en-US" smtClean="0"/>
              <a:t>11/7/18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9E2D86C9-69BA-A942-A374-889CB30549C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0ABA0-9E3D-9340-A4B6-C47C434A2612}" type="datetimeFigureOut">
              <a:rPr lang="en-US" smtClean="0"/>
              <a:t>11/7/18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D86C9-69BA-A942-A374-889CB30549C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0ABA0-9E3D-9340-A4B6-C47C434A2612}" type="datetimeFigureOut">
              <a:rPr lang="en-US" smtClean="0"/>
              <a:t>11/7/18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D86C9-69BA-A942-A374-889CB30549C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0ABA0-9E3D-9340-A4B6-C47C434A2612}" type="datetimeFigureOut">
              <a:rPr lang="en-US" smtClean="0"/>
              <a:t>11/7/18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D86C9-69BA-A942-A374-889CB30549C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0ABA0-9E3D-9340-A4B6-C47C434A2612}" type="datetimeFigureOut">
              <a:rPr lang="en-US" smtClean="0"/>
              <a:t>11/7/18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D86C9-69BA-A942-A374-889CB30549C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0ABA0-9E3D-9340-A4B6-C47C434A2612}" type="datetimeFigureOut">
              <a:rPr lang="en-US" smtClean="0"/>
              <a:t>11/7/18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D86C9-69BA-A942-A374-889CB30549C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0ABA0-9E3D-9340-A4B6-C47C434A2612}" type="datetimeFigureOut">
              <a:rPr lang="en-US" smtClean="0"/>
              <a:t>11/7/18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D86C9-69BA-A942-A374-889CB30549C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0ABA0-9E3D-9340-A4B6-C47C434A2612}" type="datetimeFigureOut">
              <a:rPr lang="en-US" smtClean="0"/>
              <a:t>11/7/18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D86C9-69BA-A942-A374-889CB30549C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1D0ABA0-9E3D-9340-A4B6-C47C434A2612}" type="datetimeFigureOut">
              <a:rPr lang="en-US" smtClean="0"/>
              <a:t>11/7/18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E2D86C9-69BA-A942-A374-889CB3054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383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611" r:id="rId1"/>
    <p:sldLayoutId id="2147484612" r:id="rId2"/>
    <p:sldLayoutId id="2147484613" r:id="rId3"/>
    <p:sldLayoutId id="2147484614" r:id="rId4"/>
    <p:sldLayoutId id="2147484615" r:id="rId5"/>
    <p:sldLayoutId id="2147484616" r:id="rId6"/>
    <p:sldLayoutId id="2147484617" r:id="rId7"/>
    <p:sldLayoutId id="2147484618" r:id="rId8"/>
    <p:sldLayoutId id="2147484619" r:id="rId9"/>
    <p:sldLayoutId id="2147484620" r:id="rId10"/>
    <p:sldLayoutId id="2147484621" r:id="rId11"/>
    <p:sldLayoutId id="2147484622" r:id="rId12"/>
    <p:sldLayoutId id="2147484623" r:id="rId13"/>
    <p:sldLayoutId id="2147484624" r:id="rId14"/>
    <p:sldLayoutId id="2147484625" r:id="rId15"/>
    <p:sldLayoutId id="2147484626" r:id="rId16"/>
    <p:sldLayoutId id="214748462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goes.gsfc.nasa.gov/test/weatherstation.html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24835" y="1583140"/>
            <a:ext cx="8652680" cy="1225556"/>
          </a:xfrm>
        </p:spPr>
        <p:txBody>
          <a:bodyPr>
            <a:normAutofit/>
          </a:bodyPr>
          <a:lstStyle/>
          <a:p>
            <a:r>
              <a:rPr lang="en-US" dirty="0"/>
              <a:t>Fall/Winter Co-op OutBrief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677468" y="3504947"/>
            <a:ext cx="4299289" cy="1388534"/>
          </a:xfrm>
        </p:spPr>
        <p:txBody>
          <a:bodyPr>
            <a:normAutofit/>
          </a:bodyPr>
          <a:lstStyle/>
          <a:p>
            <a:r>
              <a:rPr lang="en-US" b="1" dirty="0"/>
              <a:t>NASA GOES-R Program</a:t>
            </a:r>
          </a:p>
          <a:p>
            <a:r>
              <a:rPr lang="en-US" dirty="0"/>
              <a:t>Anthony Sangrigoli </a:t>
            </a:r>
          </a:p>
          <a:p>
            <a:r>
              <a:rPr lang="en-US" i="1" dirty="0"/>
              <a:t>Software Engineer</a:t>
            </a:r>
          </a:p>
        </p:txBody>
      </p:sp>
    </p:spTree>
    <p:extLst>
      <p:ext uri="{BB962C8B-B14F-4D97-AF65-F5344CB8AC3E}">
        <p14:creationId xmlns:p14="http://schemas.microsoft.com/office/powerpoint/2010/main" val="3544139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86788" y="274638"/>
            <a:ext cx="7620000" cy="421398"/>
          </a:xfrm>
        </p:spPr>
        <p:txBody>
          <a:bodyPr>
            <a:normAutofit fontScale="90000"/>
          </a:bodyPr>
          <a:lstStyle/>
          <a:p>
            <a:r>
              <a:rPr lang="en-US" dirty="0"/>
              <a:t>Archiving Weather Data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126" y="808330"/>
            <a:ext cx="6709324" cy="5957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0038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786788" y="274638"/>
            <a:ext cx="7620000" cy="421398"/>
          </a:xfrm>
        </p:spPr>
        <p:txBody>
          <a:bodyPr>
            <a:normAutofit fontScale="90000"/>
          </a:bodyPr>
          <a:lstStyle/>
          <a:p>
            <a:r>
              <a:rPr lang="en-US" dirty="0"/>
              <a:t>Archiving Weather Data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1597" y="837795"/>
            <a:ext cx="6438297" cy="5907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97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2786788" y="274638"/>
            <a:ext cx="7620000" cy="421398"/>
          </a:xfrm>
        </p:spPr>
        <p:txBody>
          <a:bodyPr>
            <a:normAutofit fontScale="90000"/>
          </a:bodyPr>
          <a:lstStyle/>
          <a:p>
            <a:r>
              <a:rPr lang="en-US" dirty="0"/>
              <a:t>Archiving Weather Data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6788" y="862976"/>
            <a:ext cx="7892716" cy="5844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8503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8704" y="179452"/>
            <a:ext cx="7829925" cy="697423"/>
          </a:xfrm>
        </p:spPr>
        <p:txBody>
          <a:bodyPr>
            <a:normAutofit fontScale="90000"/>
          </a:bodyPr>
          <a:lstStyle/>
          <a:p>
            <a:r>
              <a:rPr lang="en-US" sz="4400" dirty="0"/>
              <a:t>Current</a:t>
            </a:r>
            <a:r>
              <a:rPr lang="en-US" dirty="0"/>
              <a:t> Weather Conditions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927" y="528163"/>
            <a:ext cx="11534273" cy="6852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3571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8704" y="179452"/>
            <a:ext cx="7829925" cy="697423"/>
          </a:xfrm>
        </p:spPr>
        <p:txBody>
          <a:bodyPr>
            <a:normAutofit fontScale="90000"/>
          </a:bodyPr>
          <a:lstStyle/>
          <a:p>
            <a:r>
              <a:rPr lang="en-US" sz="4400" dirty="0"/>
              <a:t>Lightning Detector Data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970" y="876875"/>
            <a:ext cx="10992222" cy="6438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3111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8704" y="179452"/>
            <a:ext cx="7829925" cy="697423"/>
          </a:xfrm>
        </p:spPr>
        <p:txBody>
          <a:bodyPr>
            <a:normAutofit fontScale="90000"/>
          </a:bodyPr>
          <a:lstStyle/>
          <a:p>
            <a:r>
              <a:rPr lang="en-US" sz="4400" dirty="0"/>
              <a:t>Weather</a:t>
            </a:r>
            <a:r>
              <a:rPr lang="en-US" dirty="0"/>
              <a:t> History Graph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137" y="585343"/>
            <a:ext cx="11482806" cy="6821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636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2318" y="220852"/>
            <a:ext cx="10018713" cy="740044"/>
          </a:xfrm>
        </p:spPr>
        <p:txBody>
          <a:bodyPr/>
          <a:lstStyle/>
          <a:p>
            <a:r>
              <a:rPr lang="en-US" dirty="0"/>
              <a:t>Wunderground API Forecast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390" y="639000"/>
            <a:ext cx="11338428" cy="6735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63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2318" y="220852"/>
            <a:ext cx="10018713" cy="740044"/>
          </a:xfrm>
        </p:spPr>
        <p:txBody>
          <a:bodyPr/>
          <a:lstStyle/>
          <a:p>
            <a:r>
              <a:rPr lang="en-US" dirty="0"/>
              <a:t>About COWS Project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094" y="590874"/>
            <a:ext cx="11418636" cy="6783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1087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0" y="0"/>
            <a:ext cx="10018713" cy="1010653"/>
          </a:xfrm>
        </p:spPr>
        <p:txBody>
          <a:bodyPr/>
          <a:lstStyle/>
          <a:p>
            <a:r>
              <a:rPr lang="en-US" sz="4400" dirty="0"/>
              <a:t>Challenges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47979" y="2108829"/>
            <a:ext cx="6083953" cy="2688871"/>
          </a:xfrm>
        </p:spPr>
        <p:txBody>
          <a:bodyPr>
            <a:normAutofit fontScale="92500"/>
          </a:bodyPr>
          <a:lstStyle/>
          <a:p>
            <a:r>
              <a:rPr lang="en-US" dirty="0"/>
              <a:t>Valid and Reliable Weather Station Data</a:t>
            </a:r>
          </a:p>
          <a:p>
            <a:pPr lvl="1"/>
            <a:r>
              <a:rPr lang="en-US" dirty="0"/>
              <a:t>Manual testing of each independent sensor</a:t>
            </a:r>
          </a:p>
          <a:p>
            <a:pPr lvl="1"/>
            <a:r>
              <a:rPr lang="en-US" dirty="0"/>
              <a:t>Comparing observed readings with actual readings</a:t>
            </a:r>
          </a:p>
          <a:p>
            <a:r>
              <a:rPr lang="en-US" dirty="0"/>
              <a:t>NASA’s Guest Network</a:t>
            </a:r>
          </a:p>
          <a:p>
            <a:pPr lvl="1"/>
            <a:r>
              <a:rPr lang="en-US" dirty="0"/>
              <a:t>Raspberry Pi gets booted off network</a:t>
            </a:r>
          </a:p>
          <a:p>
            <a:pPr lvl="1"/>
            <a:r>
              <a:rPr lang="en-US" dirty="0"/>
              <a:t>Raspberry Pi’s Dynamic IP Address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3F75E6-F973-A746-93F2-252CF4284D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7091" y="1718699"/>
            <a:ext cx="4904909" cy="4269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0194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 Learned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22770" y="2364630"/>
            <a:ext cx="10018713" cy="3869988"/>
          </a:xfrm>
        </p:spPr>
        <p:txBody>
          <a:bodyPr>
            <a:normAutofit/>
          </a:bodyPr>
          <a:lstStyle/>
          <a:p>
            <a:r>
              <a:rPr lang="en-US" dirty="0"/>
              <a:t>Raspberry Pi was not in fact a Raspberry Pie</a:t>
            </a:r>
          </a:p>
          <a:p>
            <a:r>
              <a:rPr lang="en-US" dirty="0"/>
              <a:t>How to extract information from websites by the process of data scraping</a:t>
            </a:r>
          </a:p>
          <a:p>
            <a:r>
              <a:rPr lang="en-US" dirty="0"/>
              <a:t>Better programming practices to make code more modular and easier to debug</a:t>
            </a:r>
          </a:p>
          <a:p>
            <a:r>
              <a:rPr lang="en-US" dirty="0"/>
              <a:t>How to program an Arduino to collect and convert sensor data into weather data</a:t>
            </a:r>
          </a:p>
          <a:p>
            <a:r>
              <a:rPr lang="en-US" dirty="0"/>
              <a:t>Automating web browser actions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9129" y="966536"/>
            <a:ext cx="2822354" cy="1586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374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8813" y="0"/>
            <a:ext cx="10018713" cy="1752599"/>
          </a:xfrm>
        </p:spPr>
        <p:txBody>
          <a:bodyPr>
            <a:normAutofit/>
          </a:bodyPr>
          <a:lstStyle/>
          <a:p>
            <a:r>
              <a:rPr lang="en-US" dirty="0"/>
              <a:t>Anthony’s Individual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57245" y="1447799"/>
            <a:ext cx="8205955" cy="4471738"/>
          </a:xfrm>
        </p:spPr>
        <p:txBody>
          <a:bodyPr>
            <a:normAutofit/>
          </a:bodyPr>
          <a:lstStyle/>
          <a:p>
            <a:r>
              <a:rPr lang="en-US" sz="2400" dirty="0"/>
              <a:t>IT Help Desk</a:t>
            </a:r>
          </a:p>
          <a:p>
            <a:pPr lvl="1"/>
            <a:r>
              <a:rPr lang="en-US" dirty="0"/>
              <a:t>Imaging computers</a:t>
            </a:r>
          </a:p>
          <a:p>
            <a:pPr lvl="1"/>
            <a:r>
              <a:rPr lang="en-US" dirty="0"/>
              <a:t>Setting up secure flash drives</a:t>
            </a:r>
          </a:p>
          <a:p>
            <a:r>
              <a:rPr lang="en-US" sz="2400" dirty="0"/>
              <a:t>Web Development</a:t>
            </a:r>
          </a:p>
          <a:p>
            <a:pPr lvl="1"/>
            <a:r>
              <a:rPr lang="en-US" sz="2000" dirty="0"/>
              <a:t>GOES App Status Portal</a:t>
            </a:r>
          </a:p>
          <a:p>
            <a:r>
              <a:rPr lang="en-US" sz="2400" dirty="0"/>
              <a:t>COWS Project</a:t>
            </a:r>
          </a:p>
          <a:p>
            <a:pPr lvl="1"/>
            <a:r>
              <a:rPr lang="en-US" sz="2000" dirty="0"/>
              <a:t>Weather Station Website</a:t>
            </a:r>
          </a:p>
          <a:p>
            <a:pPr lvl="1"/>
            <a:r>
              <a:rPr lang="en-US" sz="2000" dirty="0"/>
              <a:t>Arduino/Raspberry Pi Software </a:t>
            </a:r>
          </a:p>
        </p:txBody>
      </p:sp>
    </p:spTree>
    <p:extLst>
      <p:ext uri="{BB962C8B-B14F-4D97-AF65-F5344CB8AC3E}">
        <p14:creationId xmlns:p14="http://schemas.microsoft.com/office/powerpoint/2010/main" val="16630036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09" y="0"/>
            <a:ext cx="10018713" cy="1752599"/>
          </a:xfrm>
        </p:spPr>
        <p:txBody>
          <a:bodyPr/>
          <a:lstStyle/>
          <a:p>
            <a:r>
              <a:rPr lang="en-US" dirty="0"/>
              <a:t>GOES App Status Portal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61714" y="2016070"/>
            <a:ext cx="8982749" cy="312420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GOES App Status Portal provides a real-time view of the performance and uptime of our GOES applications and services. </a:t>
            </a:r>
            <a:br>
              <a:rPr lang="en-US" dirty="0"/>
            </a:br>
            <a:endParaRPr lang="en-US" dirty="0"/>
          </a:p>
          <a:p>
            <a:r>
              <a:rPr lang="en-US" dirty="0"/>
              <a:t>Status of application is either displayed as </a:t>
            </a:r>
            <a:r>
              <a:rPr lang="en-US" dirty="0">
                <a:solidFill>
                  <a:srgbClr val="00B050"/>
                </a:solidFill>
              </a:rPr>
              <a:t>Online (Green Checkmark) </a:t>
            </a:r>
            <a:r>
              <a:rPr lang="en-US" dirty="0"/>
              <a:t>or </a:t>
            </a:r>
            <a:r>
              <a:rPr lang="en-US" dirty="0">
                <a:solidFill>
                  <a:srgbClr val="FF0000"/>
                </a:solidFill>
              </a:rPr>
              <a:t>Offline (Red X)</a:t>
            </a:r>
            <a:br>
              <a:rPr lang="en-US" dirty="0">
                <a:solidFill>
                  <a:srgbClr val="FF0000"/>
                </a:solidFill>
              </a:rPr>
            </a:br>
            <a:endParaRPr lang="en-US" dirty="0">
              <a:solidFill>
                <a:srgbClr val="FF0000"/>
              </a:solidFill>
            </a:endParaRPr>
          </a:p>
          <a:p>
            <a:r>
              <a:rPr lang="en-US" dirty="0"/>
              <a:t>Current Apps include: SharePoint, Alfresco, Prophawk, Library, Contingency, Windchill, IRMA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2084" y="4965493"/>
            <a:ext cx="3613484" cy="1493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1336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09" y="1"/>
            <a:ext cx="10018713" cy="1332854"/>
          </a:xfrm>
        </p:spPr>
        <p:txBody>
          <a:bodyPr/>
          <a:lstStyle/>
          <a:p>
            <a:r>
              <a:rPr lang="en-US" dirty="0"/>
              <a:t>GOES App Status Portal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0884" y="1017450"/>
            <a:ext cx="10058400" cy="5975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1611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09" y="0"/>
            <a:ext cx="10018713" cy="1146875"/>
          </a:xfrm>
        </p:spPr>
        <p:txBody>
          <a:bodyPr/>
          <a:lstStyle/>
          <a:p>
            <a:r>
              <a:rPr lang="en-US" dirty="0"/>
              <a:t>GOES App Status Portal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2969" y="1002496"/>
            <a:ext cx="10058400" cy="5975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6181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0" y="1"/>
            <a:ext cx="10018713" cy="930441"/>
          </a:xfrm>
        </p:spPr>
        <p:txBody>
          <a:bodyPr/>
          <a:lstStyle/>
          <a:p>
            <a:r>
              <a:rPr lang="en-US" dirty="0"/>
              <a:t>GOES App Status Portal</a:t>
            </a: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2620081" y="742103"/>
            <a:ext cx="7747170" cy="18846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en-US" dirty="0"/>
              <a:t>Read config_creds.ini file and encrypt username/password credentials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Read config_main.ini file to get application Name, URL and Keyword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Send a HTTP request to the application’s URL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Pass credentials as parameters to authenticate through NTLM (NT LAN Manager) and access the page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After web server returns a response, read the HTML contents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Search through HTML contents and find application’s Keyword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62A6026-9E73-7A4D-BD8D-D0B20005A4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02336" y="2626740"/>
            <a:ext cx="6628638" cy="494031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96CB796-F506-624E-95BE-6C88614383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8820" y="2535042"/>
            <a:ext cx="7950848" cy="4633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4783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09" y="0"/>
            <a:ext cx="10018713" cy="1752599"/>
          </a:xfrm>
        </p:spPr>
        <p:txBody>
          <a:bodyPr/>
          <a:lstStyle/>
          <a:p>
            <a:r>
              <a:rPr lang="en-US" dirty="0"/>
              <a:t>Weather Station Website (COWS Project)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09" y="1752599"/>
            <a:ext cx="10018713" cy="3915907"/>
          </a:xfrm>
        </p:spPr>
        <p:txBody>
          <a:bodyPr>
            <a:normAutofit/>
          </a:bodyPr>
          <a:lstStyle/>
          <a:p>
            <a:r>
              <a:rPr lang="en-US" dirty="0"/>
              <a:t>Raspberry Pi (Apache/2.4.10 Server):</a:t>
            </a:r>
          </a:p>
          <a:p>
            <a:pPr lvl="1"/>
            <a:r>
              <a:rPr lang="en-US" dirty="0">
                <a:hlinkClick r:id="rId3"/>
              </a:rPr>
              <a:t>http://10.1.120.56/</a:t>
            </a:r>
            <a:endParaRPr lang="en-US" dirty="0"/>
          </a:p>
          <a:p>
            <a:pPr lvl="1"/>
            <a:r>
              <a:rPr lang="en-US" dirty="0"/>
              <a:t>Internal</a:t>
            </a:r>
          </a:p>
          <a:p>
            <a:endParaRPr lang="en-US" dirty="0"/>
          </a:p>
          <a:p>
            <a:r>
              <a:rPr lang="en-US" dirty="0"/>
              <a:t>Dennis Chesters’s GOES Project Science Webpage</a:t>
            </a:r>
          </a:p>
          <a:p>
            <a:pPr marL="742950" lvl="2"/>
            <a:r>
              <a:rPr lang="en-US" dirty="0">
                <a:hlinkClick r:id="rId3"/>
              </a:rPr>
              <a:t>http://goes.gsfc.nasa.gov/test/weatherstation.html</a:t>
            </a:r>
            <a:endParaRPr lang="en-US" dirty="0"/>
          </a:p>
          <a:p>
            <a:pPr lvl="1"/>
            <a:r>
              <a:rPr lang="en-US" dirty="0"/>
              <a:t>Public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7022" y="4903458"/>
            <a:ext cx="2286000" cy="1530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1727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0"/>
            <a:ext cx="10018713" cy="1752599"/>
          </a:xfrm>
        </p:spPr>
        <p:txBody>
          <a:bodyPr/>
          <a:lstStyle/>
          <a:p>
            <a:r>
              <a:rPr lang="en-US" dirty="0"/>
              <a:t>Arduino Software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05992" y="1400812"/>
            <a:ext cx="9079425" cy="2589663"/>
          </a:xfrm>
        </p:spPr>
        <p:txBody>
          <a:bodyPr>
            <a:normAutofit/>
          </a:bodyPr>
          <a:lstStyle/>
          <a:p>
            <a:r>
              <a:rPr lang="en-US" dirty="0"/>
              <a:t>Sensor data from the weather station is collected by an Arduino Mega 2560 microcontroller board</a:t>
            </a:r>
          </a:p>
          <a:p>
            <a:r>
              <a:rPr lang="en-US" dirty="0"/>
              <a:t>Developed a Java program using the Arduino IDE that collects sensor data: DHT22, Anemometer, Rain Gauge/Ultrasonic</a:t>
            </a:r>
          </a:p>
          <a:p>
            <a:r>
              <a:rPr lang="en-US" dirty="0"/>
              <a:t>The code is then uploaded to Arduino board and output is displayed through it’s built-in Serial Monitor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6505" y="4166937"/>
            <a:ext cx="10058400" cy="251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7685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0"/>
            <a:ext cx="10018713" cy="1752599"/>
          </a:xfrm>
        </p:spPr>
        <p:txBody>
          <a:bodyPr>
            <a:normAutofit/>
          </a:bodyPr>
          <a:lstStyle/>
          <a:p>
            <a:r>
              <a:rPr lang="en-US" dirty="0"/>
              <a:t>Raspberry Pi Software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65420" y="1203158"/>
            <a:ext cx="9360569" cy="2963779"/>
          </a:xfrm>
        </p:spPr>
        <p:txBody>
          <a:bodyPr>
            <a:normAutofit/>
          </a:bodyPr>
          <a:lstStyle/>
          <a:p>
            <a:r>
              <a:rPr lang="en-US" dirty="0"/>
              <a:t>The Raspberry Pi hosting the Weather Station website</a:t>
            </a:r>
          </a:p>
          <a:p>
            <a:r>
              <a:rPr lang="en-US" sz="2400" dirty="0"/>
              <a:t>Interfacing Arduino with Raspberry Pi </a:t>
            </a:r>
            <a:r>
              <a:rPr lang="en-US" dirty="0"/>
              <a:t>by Serial Communication</a:t>
            </a:r>
          </a:p>
          <a:p>
            <a:r>
              <a:rPr lang="en-US" sz="2400" dirty="0"/>
              <a:t>Created a Python program that reads the </a:t>
            </a:r>
            <a:r>
              <a:rPr lang="en-US" dirty="0"/>
              <a:t>A</a:t>
            </a:r>
            <a:r>
              <a:rPr lang="en-US" sz="2400" dirty="0"/>
              <a:t>rduino output from the Serial Monitor and then saves the data into a text </a:t>
            </a:r>
            <a:r>
              <a:rPr lang="en-US" dirty="0"/>
              <a:t>fil</a:t>
            </a:r>
            <a:r>
              <a:rPr lang="en-US" sz="2400" dirty="0"/>
              <a:t>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6505" y="4166937"/>
            <a:ext cx="10058400" cy="251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50713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35481</TotalTime>
  <Words>1247</Words>
  <Application>Microsoft Macintosh PowerPoint</Application>
  <PresentationFormat>Widescreen</PresentationFormat>
  <Paragraphs>129</Paragraphs>
  <Slides>19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Corbel</vt:lpstr>
      <vt:lpstr>Parallax</vt:lpstr>
      <vt:lpstr>Fall/Winter Co-op OutBrief</vt:lpstr>
      <vt:lpstr>Anthony’s Individual Work</vt:lpstr>
      <vt:lpstr>GOES App Status Portal</vt:lpstr>
      <vt:lpstr>GOES App Status Portal</vt:lpstr>
      <vt:lpstr>GOES App Status Portal</vt:lpstr>
      <vt:lpstr>GOES App Status Portal</vt:lpstr>
      <vt:lpstr>Weather Station Website (COWS Project)</vt:lpstr>
      <vt:lpstr>Arduino Software </vt:lpstr>
      <vt:lpstr>Raspberry Pi Software </vt:lpstr>
      <vt:lpstr>Archiving Weather Data</vt:lpstr>
      <vt:lpstr>Archiving Weather Data</vt:lpstr>
      <vt:lpstr>Archiving Weather Data</vt:lpstr>
      <vt:lpstr>Current Weather Conditions</vt:lpstr>
      <vt:lpstr>Lightning Detector Data</vt:lpstr>
      <vt:lpstr>Weather History Graph</vt:lpstr>
      <vt:lpstr>Wunderground API Forecast</vt:lpstr>
      <vt:lpstr>About COWS Project</vt:lpstr>
      <vt:lpstr>Challenges</vt:lpstr>
      <vt:lpstr>What I Learned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Fall/Winter Co-op Outbrief</dc:title>
  <dc:creator>Anthony Sangrigoli</dc:creator>
  <cp:lastModifiedBy>Anthony</cp:lastModifiedBy>
  <cp:revision>400</cp:revision>
  <dcterms:created xsi:type="dcterms:W3CDTF">2017-02-27T16:02:45Z</dcterms:created>
  <dcterms:modified xsi:type="dcterms:W3CDTF">2018-11-07T06:01:19Z</dcterms:modified>
</cp:coreProperties>
</file>